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4572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9144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13716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18288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22860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27432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32004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36576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254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0EBE0"/>
              </a:solidFill>
              <a:prstDash val="solid"/>
              <a:miter lim="400000"/>
            </a:ln>
          </a:left>
          <a:right>
            <a:ln w="12700" cap="flat">
              <a:solidFill>
                <a:srgbClr val="F0EBE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F0EBE0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C6DFB5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7A79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E4E1D8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DAD7D3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34388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FEBE1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5413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7" name="Shape 18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4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5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9571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114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Agenda Title"/>
          <p:cNvSpPr txBox="1"/>
          <p:nvPr>
            <p:ph type="title" hasCustomPrompt="1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pPr/>
            <a:r>
              <a:t>Agenda Title</a:t>
            </a:r>
          </a:p>
        </p:txBody>
      </p:sp>
      <p:sp>
        <p:nvSpPr>
          <p:cNvPr id="123" name="Body Level One…"/>
          <p:cNvSpPr txBox="1"/>
          <p:nvPr>
            <p:ph type="body" sz="half" idx="1" hasCustomPrompt="1"/>
          </p:nvPr>
        </p:nvSpPr>
        <p:spPr>
          <a:xfrm>
            <a:off x="1727200" y="5043258"/>
            <a:ext cx="20929600" cy="6172201"/>
          </a:xfrm>
          <a:prstGeom prst="rect">
            <a:avLst/>
          </a:prstGeom>
        </p:spPr>
        <p:txBody>
          <a:bodyPr/>
          <a:lstStyle>
            <a:lvl1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ody Level One…"/>
          <p:cNvSpPr txBox="1"/>
          <p:nvPr>
            <p:ph type="body" sz="quarter" idx="1" hasCustomPrompt="1"/>
          </p:nvPr>
        </p:nvSpPr>
        <p:spPr>
          <a:xfrm>
            <a:off x="1727200" y="5281886"/>
            <a:ext cx="20929600" cy="31369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Fact information"/>
          <p:cNvSpPr txBox="1"/>
          <p:nvPr>
            <p:ph type="body" sz="quarter" idx="21" hasCustomPrompt="1"/>
          </p:nvPr>
        </p:nvSpPr>
        <p:spPr>
          <a:xfrm>
            <a:off x="1727200" y="8611966"/>
            <a:ext cx="20929600" cy="908813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4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41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42" name="Body Level One…"/>
          <p:cNvSpPr txBox="1"/>
          <p:nvPr>
            <p:ph type="body" idx="1" hasCustomPrompt="1"/>
          </p:nvPr>
        </p:nvSpPr>
        <p:spPr>
          <a:xfrm>
            <a:off x="1727200" y="1098623"/>
            <a:ext cx="20929600" cy="7461177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he Royal Danish Playhouse, a modern waterfront building in Copenhagen, viewed from the harbor at sunset"/>
          <p:cNvSpPr/>
          <p:nvPr>
            <p:ph type="pic" idx="21"/>
          </p:nvPr>
        </p:nvSpPr>
        <p:spPr>
          <a:xfrm>
            <a:off x="-25400" y="-5359400"/>
            <a:ext cx="24422100" cy="24422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1" name="Body Level One…"/>
          <p:cNvSpPr txBox="1"/>
          <p:nvPr>
            <p:ph type="body" sz="quarter" idx="1" hasCustomPrompt="1"/>
          </p:nvPr>
        </p:nvSpPr>
        <p:spPr>
          <a:xfrm>
            <a:off x="1409700" y="2119884"/>
            <a:ext cx="10775585" cy="1936416"/>
          </a:xfrm>
          <a:prstGeom prst="rect">
            <a:avLst/>
          </a:prstGeom>
        </p:spPr>
        <p:txBody>
          <a:bodyPr/>
          <a:lstStyle>
            <a:lvl1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52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53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54" name="Attribution"/>
          <p:cNvSpPr txBox="1"/>
          <p:nvPr>
            <p:ph type="body" sz="quarter" idx="22" hasCustomPrompt="1"/>
          </p:nvPr>
        </p:nvSpPr>
        <p:spPr>
          <a:xfrm>
            <a:off x="1409700" y="4051453"/>
            <a:ext cx="10775585" cy="543053"/>
          </a:xfrm>
          <a:prstGeom prst="rect">
            <a:avLst/>
          </a:prstGeom>
        </p:spPr>
        <p:txBody>
          <a:bodyPr anchor="ctr"/>
          <a:lstStyle>
            <a:lvl1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400">
                <a:solidFill>
                  <a:srgbClr val="227AAF"/>
                </a:solidFill>
                <a:latin typeface="Publico Text Semibold"/>
                <a:ea typeface="Publico Text Semibold"/>
                <a:cs typeface="Publico Text Semibold"/>
                <a:sym typeface="Publico Text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he Royal Danish Playhouse, a modern waterfront building in Copenhagen, viewed from the harbor at sunset"/>
          <p:cNvSpPr/>
          <p:nvPr>
            <p:ph type="pic" sz="quarter" idx="21"/>
          </p:nvPr>
        </p:nvSpPr>
        <p:spPr>
          <a:xfrm>
            <a:off x="14727242" y="5618197"/>
            <a:ext cx="7877462" cy="78774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3" name="The Black Diamond, a modern waterfront extension to the Royal Danish Library building in Copenhagen, lit up at night"/>
          <p:cNvSpPr/>
          <p:nvPr>
            <p:ph type="pic" sz="quarter" idx="22"/>
          </p:nvPr>
        </p:nvSpPr>
        <p:spPr>
          <a:xfrm>
            <a:off x="14700215" y="1511300"/>
            <a:ext cx="7943851" cy="5295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4" name="Suspension bridge over water at sunset"/>
          <p:cNvSpPr/>
          <p:nvPr>
            <p:ph type="pic" idx="23"/>
          </p:nvPr>
        </p:nvSpPr>
        <p:spPr>
          <a:xfrm>
            <a:off x="1778000" y="1346200"/>
            <a:ext cx="12852400" cy="110163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5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Aerial photo of the Circle Bridge, a modern pedestrian bridge in Copenhagen with five circular platforms"/>
          <p:cNvSpPr/>
          <p:nvPr>
            <p:ph type="pic" idx="21"/>
          </p:nvPr>
        </p:nvSpPr>
        <p:spPr>
          <a:xfrm>
            <a:off x="1727200" y="-1422400"/>
            <a:ext cx="21310600" cy="15989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3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penhagen Opera House lit up at night and viewed from across the water"/>
          <p:cNvSpPr/>
          <p:nvPr>
            <p:ph type="pic" idx="21"/>
          </p:nvPr>
        </p:nvSpPr>
        <p:spPr>
          <a:xfrm>
            <a:off x="-1" y="-2527300"/>
            <a:ext cx="24384001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727200" y="10718800"/>
            <a:ext cx="20929600" cy="2025650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  <a:lvl2pPr>
              <a:spcBef>
                <a:spcPts val="2000"/>
              </a:spcBef>
              <a:defRPr>
                <a:solidFill>
                  <a:srgbClr val="F0EBE0"/>
                </a:solidFill>
              </a:defRPr>
            </a:lvl2pPr>
            <a:lvl3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3pPr>
            <a:lvl4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4pPr>
            <a:lvl5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Presentation Title"/>
          <p:cNvSpPr txBox="1"/>
          <p:nvPr>
            <p:ph type="title" hasCustomPrompt="1"/>
          </p:nvPr>
        </p:nvSpPr>
        <p:spPr>
          <a:xfrm>
            <a:off x="1727200" y="7817246"/>
            <a:ext cx="20929600" cy="27999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6" name="Author and Date"/>
          <p:cNvSpPr txBox="1"/>
          <p:nvPr>
            <p:ph type="body" sz="quarter" idx="22" hasCustomPrompt="1"/>
          </p:nvPr>
        </p:nvSpPr>
        <p:spPr>
          <a:xfrm>
            <a:off x="1727200" y="1003300"/>
            <a:ext cx="20929600" cy="48006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F0EBE0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7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8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7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38" name="Body Level One…"/>
          <p:cNvSpPr txBox="1"/>
          <p:nvPr>
            <p:ph type="body" sz="quarter" idx="1" hasCustomPrompt="1"/>
          </p:nvPr>
        </p:nvSpPr>
        <p:spPr>
          <a:xfrm>
            <a:off x="13665200" y="7010400"/>
            <a:ext cx="9271000" cy="2312637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</a:lvl1pPr>
            <a:lvl2pPr algn="l">
              <a:lnSpc>
                <a:spcPct val="80000"/>
              </a:lnSpc>
            </a:lvl2pPr>
            <a:lvl3pPr algn="l">
              <a:lnSpc>
                <a:spcPct val="80000"/>
              </a:lnSpc>
            </a:lvl3pPr>
            <a:lvl4pPr algn="l">
              <a:lnSpc>
                <a:spcPct val="80000"/>
              </a:lnSpc>
            </a:lvl4pPr>
            <a:lvl5pPr algn="l">
              <a:lnSpc>
                <a:spcPct val="80000"/>
              </a:lnSpc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9" name="Author and Date"/>
          <p:cNvSpPr txBox="1"/>
          <p:nvPr>
            <p:ph type="body" sz="quarter" idx="22" hasCustomPrompt="1"/>
          </p:nvPr>
        </p:nvSpPr>
        <p:spPr>
          <a:xfrm>
            <a:off x="13665200" y="3746500"/>
            <a:ext cx="9271000" cy="482600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0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1" name="Line"/>
          <p:cNvSpPr/>
          <p:nvPr/>
        </p:nvSpPr>
        <p:spPr>
          <a:xfrm>
            <a:off x="13665200" y="95250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5356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50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51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ody Level One…"/>
          <p:cNvSpPr txBox="1"/>
          <p:nvPr>
            <p:ph type="body" sz="quarter" idx="1" hasCustomPrompt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9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70" name="Author and Date"/>
          <p:cNvSpPr txBox="1"/>
          <p:nvPr>
            <p:ph type="body" sz="quarter" idx="22" hasCustomPrompt="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71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Body Level One…"/>
          <p:cNvSpPr txBox="1"/>
          <p:nvPr>
            <p:ph type="body" sz="quarter" idx="1" hasCustomPrompt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0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81" name="Author and Date"/>
          <p:cNvSpPr txBox="1"/>
          <p:nvPr>
            <p:ph type="body" sz="quarter" idx="21" hasCustomPrompt="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82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3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Body Level One…"/>
          <p:cNvSpPr txBox="1"/>
          <p:nvPr>
            <p:ph type="body" sz="quarter" idx="1" hasCustomPrompt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2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93" name="Author and Date"/>
          <p:cNvSpPr txBox="1"/>
          <p:nvPr>
            <p:ph type="body" sz="quarter" idx="21" hasCustomPrompt="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94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95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ection Title"/>
          <p:cNvSpPr txBox="1"/>
          <p:nvPr>
            <p:ph type="title" hasCustomPrompt="1"/>
          </p:nvPr>
        </p:nvSpPr>
        <p:spPr>
          <a:xfrm>
            <a:off x="1727200" y="5410200"/>
            <a:ext cx="20929600" cy="2540000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104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05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0EB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1727200" y="4428480"/>
            <a:ext cx="20929600" cy="2797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" name="Body Level One…"/>
          <p:cNvSpPr txBox="1"/>
          <p:nvPr>
            <p:ph type="body" idx="1" hasCustomPrompt="1"/>
          </p:nvPr>
        </p:nvSpPr>
        <p:spPr>
          <a:xfrm>
            <a:off x="1727200" y="7251700"/>
            <a:ext cx="20929600" cy="2038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11998832" y="13030199"/>
            <a:ext cx="38633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tabLst/>
              <a:defRPr sz="1800">
                <a:solidFill>
                  <a:srgbClr val="227AA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1pPr>
      <a:lvl2pPr marL="0" marR="0" indent="457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2pPr>
      <a:lvl3pPr marL="0" marR="0" indent="914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3pPr>
      <a:lvl4pPr marL="0" marR="0" indent="1371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4pPr>
      <a:lvl5pPr marL="0" marR="0" indent="18288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5pPr>
      <a:lvl6pPr marL="0" marR="0" indent="22860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6pPr>
      <a:lvl7pPr marL="0" marR="0" indent="2743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7pPr>
      <a:lvl8pPr marL="0" marR="0" indent="3200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8pPr>
      <a:lvl9pPr marL="0" marR="0" indent="3657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9pPr>
    </p:titleStyle>
    <p:body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1pPr>
      <a:lvl2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2pPr>
      <a:lvl3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3pPr>
      <a:lvl4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4pPr>
      <a:lvl5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5pPr>
      <a:lvl6pPr marL="0" marR="0" indent="2286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6pPr>
      <a:lvl7pPr marL="0" marR="0" indent="2743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7pPr>
      <a:lvl8pPr marL="0" marR="0" indent="3200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8pPr>
      <a:lvl9pPr marL="0" marR="0" indent="3657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01D607C0-2C7A-4B55-8ADB-B47E2A01BC8C.JPG" descr="01D607C0-2C7A-4B55-8ADB-B47E2A01BC8C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7812" r="0" b="7812"/>
          <a:stretch>
            <a:fillRect/>
          </a:stretch>
        </p:blipFill>
        <p:spPr>
          <a:xfrm>
            <a:off x="-1" y="0"/>
            <a:ext cx="24384001" cy="13716000"/>
          </a:xfrm>
          <a:prstGeom prst="rect">
            <a:avLst/>
          </a:prstGeom>
        </p:spPr>
      </p:pic>
      <p:sp>
        <p:nvSpPr>
          <p:cNvPr id="190" name="~Saving Lives through WiFi-Based Hospital Population Analysis"/>
          <p:cNvSpPr txBox="1"/>
          <p:nvPr>
            <p:ph type="body" sz="quarter" idx="1"/>
          </p:nvPr>
        </p:nvSpPr>
        <p:spPr>
          <a:xfrm>
            <a:off x="1727200" y="9746432"/>
            <a:ext cx="20929600" cy="2025651"/>
          </a:xfrm>
          <a:prstGeom prst="rect">
            <a:avLst/>
          </a:prstGeom>
        </p:spPr>
        <p:txBody>
          <a:bodyPr/>
          <a:lstStyle/>
          <a:p>
            <a:pPr/>
            <a:r>
              <a:t>~Saving Lives through WiFi-Based Hospital Population Analysis</a:t>
            </a:r>
          </a:p>
        </p:txBody>
      </p:sp>
      <p:sp>
        <p:nvSpPr>
          <p:cNvPr id="191" name="CrowdCure"/>
          <p:cNvSpPr txBox="1"/>
          <p:nvPr>
            <p:ph type="title"/>
          </p:nvPr>
        </p:nvSpPr>
        <p:spPr>
          <a:xfrm>
            <a:off x="1727200" y="-747463"/>
            <a:ext cx="20929600" cy="2799954"/>
          </a:xfrm>
          <a:prstGeom prst="rect">
            <a:avLst/>
          </a:prstGeom>
        </p:spPr>
        <p:txBody>
          <a:bodyPr/>
          <a:lstStyle>
            <a:lvl1pPr>
              <a:defRPr spc="-93" sz="9300"/>
            </a:lvl1pPr>
          </a:lstStyle>
          <a:p>
            <a:pPr/>
            <a:r>
              <a:t>CrowdCure</a:t>
            </a:r>
          </a:p>
        </p:txBody>
      </p:sp>
      <p:sp>
        <p:nvSpPr>
          <p:cNvPr id="192" name="Parth DuA &amp; Vir S Gandhi"/>
          <p:cNvSpPr txBox="1"/>
          <p:nvPr>
            <p:ph type="body" idx="22"/>
          </p:nvPr>
        </p:nvSpPr>
        <p:spPr>
          <a:xfrm>
            <a:off x="1727200" y="10713700"/>
            <a:ext cx="20929600" cy="480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Parth DuA &amp; Vir S Gandhi</a:t>
            </a:r>
          </a:p>
        </p:txBody>
      </p:sp>
      <p:sp>
        <p:nvSpPr>
          <p:cNvPr id="193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94" name="Line"/>
          <p:cNvSpPr/>
          <p:nvPr/>
        </p:nvSpPr>
        <p:spPr>
          <a:xfrm>
            <a:off x="863599" y="2040882"/>
            <a:ext cx="22656802" cy="1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How the Recommender System Works"/>
          <p:cNvSpPr txBox="1"/>
          <p:nvPr>
            <p:ph type="title"/>
          </p:nvPr>
        </p:nvSpPr>
        <p:spPr>
          <a:xfrm>
            <a:off x="1727199" y="1084066"/>
            <a:ext cx="20929601" cy="3225357"/>
          </a:xfrm>
          <a:prstGeom prst="rect">
            <a:avLst/>
          </a:prstGeom>
        </p:spPr>
        <p:txBody>
          <a:bodyPr/>
          <a:lstStyle/>
          <a:p>
            <a:pPr/>
            <a:r>
              <a:t>How the Recommender System Works</a:t>
            </a:r>
          </a:p>
        </p:txBody>
      </p:sp>
      <p:sp>
        <p:nvSpPr>
          <p:cNvPr id="222" name="((df['BEDS'] / df['Patients']) * (df['TTL_STAFF'] / df['Patients']) + (df['TRAUMA'] + df['HELIPAD'])) / 2"/>
          <p:cNvSpPr txBox="1"/>
          <p:nvPr/>
        </p:nvSpPr>
        <p:spPr>
          <a:xfrm>
            <a:off x="108724" y="4479088"/>
            <a:ext cx="245272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457200">
              <a:lnSpc>
                <a:spcPct val="100000"/>
              </a:lnSpc>
              <a:spcBef>
                <a:spcPts val="0"/>
              </a:spcBef>
              <a:tabLst/>
              <a:defRPr sz="2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((df[</a:t>
            </a:r>
            <a:r>
              <a:t>'BEDS'</a:t>
            </a:r>
            <a:r>
              <a:rPr>
                <a:solidFill>
                  <a:srgbClr val="000000"/>
                </a:solidFill>
              </a:rPr>
              <a:t>] / df[</a:t>
            </a:r>
            <a:r>
              <a:t>'Patients'</a:t>
            </a:r>
            <a:r>
              <a:rPr>
                <a:solidFill>
                  <a:srgbClr val="000000"/>
                </a:solidFill>
              </a:rPr>
              <a:t>]) * (df[</a:t>
            </a:r>
            <a:r>
              <a:t>'TTL_STAFF'</a:t>
            </a:r>
            <a:r>
              <a:rPr>
                <a:solidFill>
                  <a:srgbClr val="000000"/>
                </a:solidFill>
              </a:rPr>
              <a:t>] / df[</a:t>
            </a:r>
            <a:r>
              <a:t>'Patients'</a:t>
            </a:r>
            <a:r>
              <a:rPr>
                <a:solidFill>
                  <a:srgbClr val="000000"/>
                </a:solidFill>
              </a:rPr>
              <a:t>]) + (df[</a:t>
            </a:r>
            <a:r>
              <a:t>'TRAUMA'</a:t>
            </a:r>
            <a:r>
              <a:rPr>
                <a:solidFill>
                  <a:srgbClr val="000000"/>
                </a:solidFill>
              </a:rPr>
              <a:t>] + df[</a:t>
            </a:r>
            <a:r>
              <a:t>'HELIPAD'</a:t>
            </a:r>
            <a:r>
              <a:rPr>
                <a:solidFill>
                  <a:srgbClr val="000000"/>
                </a:solidFill>
              </a:rPr>
              <a:t>])) / </a:t>
            </a:r>
            <a:r>
              <a:rPr>
                <a:solidFill>
                  <a:srgbClr val="116644"/>
                </a:solidFill>
              </a:rPr>
              <a:t>2</a:t>
            </a:r>
          </a:p>
        </p:txBody>
      </p:sp>
      <p:sp>
        <p:nvSpPr>
          <p:cNvPr id="223" name="Our Formula"/>
          <p:cNvSpPr txBox="1"/>
          <p:nvPr/>
        </p:nvSpPr>
        <p:spPr>
          <a:xfrm>
            <a:off x="10471799" y="2862659"/>
            <a:ext cx="3801111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Our Formula</a:t>
            </a:r>
          </a:p>
        </p:txBody>
      </p:sp>
      <p:sp>
        <p:nvSpPr>
          <p:cNvPr id="224" name="Real-Time Population Data…"/>
          <p:cNvSpPr txBox="1"/>
          <p:nvPr/>
        </p:nvSpPr>
        <p:spPr>
          <a:xfrm>
            <a:off x="737178" y="7882334"/>
            <a:ext cx="9071848" cy="382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82600" indent="-482600">
              <a:lnSpc>
                <a:spcPct val="200000"/>
              </a:lnSpc>
              <a:buSzPct val="100000"/>
              <a:buChar char="•"/>
            </a:pPr>
            <a:r>
              <a:t>Real-Time Population Data</a:t>
            </a:r>
          </a:p>
          <a:p>
            <a:pPr marL="482600" indent="-482600">
              <a:lnSpc>
                <a:spcPct val="200000"/>
              </a:lnSpc>
              <a:buSzPct val="100000"/>
              <a:buChar char="•"/>
            </a:pPr>
            <a:r>
              <a:t>Bed Availability and Staff Ratios</a:t>
            </a:r>
          </a:p>
          <a:p>
            <a:pPr marL="482600" indent="-482600">
              <a:lnSpc>
                <a:spcPct val="200000"/>
              </a:lnSpc>
              <a:buSzPct val="100000"/>
              <a:buChar char="•"/>
            </a:pPr>
            <a:r>
              <a:t>Features and Accessibility</a:t>
            </a:r>
          </a:p>
        </p:txBody>
      </p:sp>
      <p:sp>
        <p:nvSpPr>
          <p:cNvPr id="225" name="Factors Influencing Hospital Recommendations"/>
          <p:cNvSpPr txBox="1"/>
          <p:nvPr/>
        </p:nvSpPr>
        <p:spPr>
          <a:xfrm>
            <a:off x="638803" y="5776118"/>
            <a:ext cx="13822681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Factors Influencing Hospital Recommendations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Copenhagen Opera House lit up at night and viewed from across the water" descr="Copenhagen Opera House lit up at night and viewed from across the water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7812" r="0" b="7812"/>
          <a:stretch>
            <a:fillRect/>
          </a:stretch>
        </p:blipFill>
        <p:spPr>
          <a:xfrm>
            <a:off x="-1" y="0"/>
            <a:ext cx="24384001" cy="13716000"/>
          </a:xfrm>
          <a:prstGeom prst="rect">
            <a:avLst/>
          </a:prstGeom>
        </p:spPr>
      </p:pic>
      <p:sp>
        <p:nvSpPr>
          <p:cNvPr id="228" name="~Thank you for your valuable time."/>
          <p:cNvSpPr txBox="1"/>
          <p:nvPr>
            <p:ph type="body" sz="quarter" idx="1"/>
          </p:nvPr>
        </p:nvSpPr>
        <p:spPr>
          <a:xfrm>
            <a:off x="1727200" y="9407132"/>
            <a:ext cx="20929601" cy="2025651"/>
          </a:xfrm>
          <a:prstGeom prst="rect">
            <a:avLst/>
          </a:prstGeom>
        </p:spPr>
        <p:txBody>
          <a:bodyPr/>
          <a:lstStyle/>
          <a:p>
            <a:pPr/>
            <a:r>
              <a:t>~Thank you for your valuable time.</a:t>
            </a:r>
          </a:p>
        </p:txBody>
      </p:sp>
      <p:sp>
        <p:nvSpPr>
          <p:cNvPr id="229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ontent"/>
          <p:cNvSpPr txBox="1"/>
          <p:nvPr>
            <p:ph type="title"/>
          </p:nvPr>
        </p:nvSpPr>
        <p:spPr>
          <a:xfrm>
            <a:off x="1727200" y="1246236"/>
            <a:ext cx="20929600" cy="3225356"/>
          </a:xfrm>
          <a:prstGeom prst="rect">
            <a:avLst/>
          </a:prstGeom>
        </p:spPr>
        <p:txBody>
          <a:bodyPr/>
          <a:lstStyle/>
          <a:p>
            <a:pPr/>
            <a:r>
              <a:t>Content</a:t>
            </a:r>
          </a:p>
        </p:txBody>
      </p:sp>
      <p:sp>
        <p:nvSpPr>
          <p:cNvPr id="197" name="1. Understanding the Challenge of Hospital Overcrowding…"/>
          <p:cNvSpPr txBox="1"/>
          <p:nvPr>
            <p:ph type="body" idx="1"/>
          </p:nvPr>
        </p:nvSpPr>
        <p:spPr>
          <a:xfrm>
            <a:off x="1727200" y="3893039"/>
            <a:ext cx="20929601" cy="905958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t>1. Understanding the Challenge of Hospital Overcrowding</a:t>
            </a:r>
          </a:p>
          <a:p>
            <a:pPr>
              <a:lnSpc>
                <a:spcPct val="200000"/>
              </a:lnSpc>
            </a:pPr>
            <a:r>
              <a:t>2. Introducing Our Innovative Solution</a:t>
            </a:r>
          </a:p>
          <a:p>
            <a:pPr>
              <a:lnSpc>
                <a:spcPct val="200000"/>
              </a:lnSpc>
            </a:pPr>
            <a:r>
              <a:t>3. Implementing the Recommender System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1. Understanding the Challenge of Hospital Overcrowd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54990">
              <a:defRPr spc="-81" sz="8169"/>
            </a:lvl1pPr>
          </a:lstStyle>
          <a:p>
            <a:pPr/>
            <a:r>
              <a:t>1. Understanding the Challenge of Hospital Overcrowding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Increased Patient Wait Times…"/>
          <p:cNvSpPr txBox="1"/>
          <p:nvPr>
            <p:ph type="body" sz="quarter" idx="1"/>
          </p:nvPr>
        </p:nvSpPr>
        <p:spPr>
          <a:xfrm>
            <a:off x="13545523" y="5415673"/>
            <a:ext cx="9271001" cy="625048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t>Increased Patient Wait Times</a:t>
            </a:r>
          </a:p>
          <a:p>
            <a:pPr>
              <a:lnSpc>
                <a:spcPct val="200000"/>
              </a:lnSpc>
            </a:pPr>
            <a:r>
              <a:t>Deterioration of Care Quality</a:t>
            </a:r>
          </a:p>
          <a:p>
            <a:pPr>
              <a:lnSpc>
                <a:spcPct val="200000"/>
              </a:lnSpc>
            </a:pPr>
            <a:r>
              <a:t>Negative Patient Outcomes</a:t>
            </a:r>
          </a:p>
        </p:txBody>
      </p:sp>
      <p:pic>
        <p:nvPicPr>
          <p:cNvPr id="202" name="Suspension bridge over water at sunset" descr="Suspension bridge over water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25237"/>
          <a:stretch>
            <a:fillRect/>
          </a:stretch>
        </p:blipFill>
        <p:spPr>
          <a:xfrm>
            <a:off x="-100765" y="-86508"/>
            <a:ext cx="12385205" cy="13889224"/>
          </a:xfrm>
          <a:prstGeom prst="rect">
            <a:avLst/>
          </a:prstGeom>
        </p:spPr>
      </p:pic>
      <p:sp>
        <p:nvSpPr>
          <p:cNvPr id="203" name="The Deadly Impact of Overcrowding on Emergency Care"/>
          <p:cNvSpPr txBox="1"/>
          <p:nvPr>
            <p:ph type="title"/>
          </p:nvPr>
        </p:nvSpPr>
        <p:spPr>
          <a:xfrm>
            <a:off x="13545523" y="1017577"/>
            <a:ext cx="9853663" cy="2540001"/>
          </a:xfrm>
          <a:prstGeom prst="rect">
            <a:avLst/>
          </a:prstGeom>
        </p:spPr>
        <p:txBody>
          <a:bodyPr/>
          <a:lstStyle>
            <a:lvl1pPr defTabSz="403097">
              <a:defRPr spc="-55" sz="5520"/>
            </a:lvl1pPr>
          </a:lstStyle>
          <a:p>
            <a:pPr/>
            <a:r>
              <a:t>The Deadly Impact of Overcrowding on Emergency Care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imely Decision Making…"/>
          <p:cNvSpPr txBox="1"/>
          <p:nvPr>
            <p:ph type="body" sz="quarter" idx="1"/>
          </p:nvPr>
        </p:nvSpPr>
        <p:spPr>
          <a:xfrm>
            <a:off x="13545523" y="5415673"/>
            <a:ext cx="9271001" cy="625048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t>Timely Decision Making</a:t>
            </a:r>
          </a:p>
          <a:p>
            <a:pPr>
              <a:lnSpc>
                <a:spcPct val="200000"/>
              </a:lnSpc>
            </a:pPr>
            <a:r>
              <a:t>Enhanced Patient Routing</a:t>
            </a:r>
          </a:p>
          <a:p>
            <a:pPr>
              <a:lnSpc>
                <a:spcPct val="200000"/>
              </a:lnSpc>
            </a:pPr>
            <a:r>
              <a:t>Data-Driven Resource Management</a:t>
            </a:r>
          </a:p>
        </p:txBody>
      </p:sp>
      <p:pic>
        <p:nvPicPr>
          <p:cNvPr id="206" name="Suspension bridge over water at sunset" descr="Suspension bridge over water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316" t="0" r="20316" b="0"/>
          <a:stretch>
            <a:fillRect/>
          </a:stretch>
        </p:blipFill>
        <p:spPr>
          <a:xfrm>
            <a:off x="-100766" y="-101673"/>
            <a:ext cx="12385207" cy="13904389"/>
          </a:xfrm>
          <a:prstGeom prst="rect">
            <a:avLst/>
          </a:prstGeom>
        </p:spPr>
      </p:pic>
      <p:sp>
        <p:nvSpPr>
          <p:cNvPr id="207" name="The Need for Real-Time Information"/>
          <p:cNvSpPr txBox="1"/>
          <p:nvPr>
            <p:ph type="title"/>
          </p:nvPr>
        </p:nvSpPr>
        <p:spPr>
          <a:xfrm>
            <a:off x="13545523" y="1137253"/>
            <a:ext cx="9271001" cy="2540001"/>
          </a:xfrm>
          <a:prstGeom prst="rect">
            <a:avLst/>
          </a:prstGeom>
        </p:spPr>
        <p:txBody>
          <a:bodyPr/>
          <a:lstStyle/>
          <a:p>
            <a:pPr/>
            <a:r>
              <a:t>The Need for Real-Time Information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2. Introducing Our Innovative S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54990">
              <a:defRPr spc="-81" sz="8169"/>
            </a:lvl1pPr>
          </a:lstStyle>
          <a:p>
            <a:pPr/>
            <a:r>
              <a:t>2. Introducing Our Innovative Solution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Definition and Purpose…"/>
          <p:cNvSpPr txBox="1"/>
          <p:nvPr>
            <p:ph type="body" sz="quarter" idx="1"/>
          </p:nvPr>
        </p:nvSpPr>
        <p:spPr>
          <a:xfrm>
            <a:off x="13545523" y="5415673"/>
            <a:ext cx="9271001" cy="625048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t>Definition and Purpose</a:t>
            </a:r>
          </a:p>
          <a:p>
            <a:pPr>
              <a:lnSpc>
                <a:spcPct val="200000"/>
              </a:lnSpc>
            </a:pPr>
            <a:r>
              <a:t>Data Collection Methodology</a:t>
            </a:r>
          </a:p>
          <a:p>
            <a:pPr>
              <a:lnSpc>
                <a:spcPct val="200000"/>
              </a:lnSpc>
            </a:pPr>
            <a:r>
              <a:t>Significance in Healthcare</a:t>
            </a:r>
          </a:p>
        </p:txBody>
      </p:sp>
      <p:pic>
        <p:nvPicPr>
          <p:cNvPr id="212" name="Suspension bridge over water at sunset" descr="Suspension bridge over water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7900" r="0" b="7900"/>
          <a:stretch>
            <a:fillRect/>
          </a:stretch>
        </p:blipFill>
        <p:spPr>
          <a:xfrm>
            <a:off x="-100766" y="-101673"/>
            <a:ext cx="12385207" cy="13904389"/>
          </a:xfrm>
          <a:prstGeom prst="rect">
            <a:avLst/>
          </a:prstGeom>
        </p:spPr>
      </p:pic>
      <p:sp>
        <p:nvSpPr>
          <p:cNvPr id="213" name="Overview of WiFi-Based Population Analysis"/>
          <p:cNvSpPr txBox="1"/>
          <p:nvPr>
            <p:ph type="title"/>
          </p:nvPr>
        </p:nvSpPr>
        <p:spPr>
          <a:xfrm>
            <a:off x="13545523" y="1451403"/>
            <a:ext cx="9271001" cy="2540001"/>
          </a:xfrm>
          <a:prstGeom prst="rect">
            <a:avLst/>
          </a:prstGeom>
        </p:spPr>
        <p:txBody>
          <a:bodyPr/>
          <a:lstStyle>
            <a:lvl1pPr defTabSz="461518">
              <a:defRPr spc="-63" sz="6320"/>
            </a:lvl1pPr>
          </a:lstStyle>
          <a:p>
            <a:pPr/>
            <a:r>
              <a:t>Overview of WiFi-Based Population Analysis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Data Collection Techniques…"/>
          <p:cNvSpPr txBox="1"/>
          <p:nvPr>
            <p:ph type="body" sz="quarter" idx="1"/>
          </p:nvPr>
        </p:nvSpPr>
        <p:spPr>
          <a:xfrm>
            <a:off x="13545523" y="5415673"/>
            <a:ext cx="9271001" cy="625048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t>Data Collection Techniques</a:t>
            </a:r>
          </a:p>
          <a:p>
            <a:pPr>
              <a:lnSpc>
                <a:spcPct val="200000"/>
              </a:lnSpc>
            </a:pPr>
            <a:r>
              <a:t>Data Processing and Estimation</a:t>
            </a:r>
          </a:p>
          <a:p>
            <a:pPr>
              <a:lnSpc>
                <a:spcPct val="200000"/>
              </a:lnSpc>
            </a:pPr>
            <a:r>
              <a:t>Integration with Hospital Systems</a:t>
            </a:r>
          </a:p>
        </p:txBody>
      </p:sp>
      <p:pic>
        <p:nvPicPr>
          <p:cNvPr id="216" name="Suspension bridge over water at sunset" descr="Suspension bridge over water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9050" t="0" r="34252" b="0"/>
          <a:stretch>
            <a:fillRect/>
          </a:stretch>
        </p:blipFill>
        <p:spPr>
          <a:xfrm>
            <a:off x="-100766" y="-101673"/>
            <a:ext cx="12385207" cy="13904389"/>
          </a:xfrm>
          <a:prstGeom prst="rect">
            <a:avLst/>
          </a:prstGeom>
        </p:spPr>
      </p:pic>
      <p:sp>
        <p:nvSpPr>
          <p:cNvPr id="217" name="How WiFi Data is Collected and Analyzed"/>
          <p:cNvSpPr txBox="1"/>
          <p:nvPr>
            <p:ph type="title"/>
          </p:nvPr>
        </p:nvSpPr>
        <p:spPr>
          <a:xfrm>
            <a:off x="13545523" y="1451403"/>
            <a:ext cx="9271001" cy="2540001"/>
          </a:xfrm>
          <a:prstGeom prst="rect">
            <a:avLst/>
          </a:prstGeom>
        </p:spPr>
        <p:txBody>
          <a:bodyPr/>
          <a:lstStyle>
            <a:lvl1pPr defTabSz="473201">
              <a:defRPr spc="-64" sz="6480"/>
            </a:lvl1pPr>
          </a:lstStyle>
          <a:p>
            <a:pPr/>
            <a:r>
              <a:t>How WiFi Data is Collected and Analyzed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3. Implementing the Recommender Syst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pc="-80" sz="8083"/>
            </a:lvl1pPr>
          </a:lstStyle>
          <a:p>
            <a:pPr/>
            <a:r>
              <a:t>3. Implementing the Recommender System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4A4A4A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27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none" i="0" spc="0" strike="noStrike" sz="3600" u="none" kumimoji="0" normalizeH="0">
            <a:ln>
              <a:noFill/>
            </a:ln>
            <a:solidFill>
              <a:srgbClr val="4A4A4A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FFFFF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27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none" i="0" spc="0" strike="noStrike" sz="3600" u="none" kumimoji="0" normalizeH="0">
            <a:ln>
              <a:noFill/>
            </a:ln>
            <a:solidFill>
              <a:srgbClr val="4A4A4A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